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6303A"/>
                </a:solidFill>
              </a:defRPr>
            </a:pPr>
            <a:r>
              <a:t>Wardley Map —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8368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8747F"/>
                </a:solidFill>
              </a:defRPr>
            </a:pPr>
            <a:r>
              <a:t>Plot each component by visibility to the user (y-axis) and evolution (x-axis). Draw lines between components that depend on each other.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05840" y="1280160"/>
            <a:ext cx="0" cy="4206240"/>
          </a:xfrm>
          <a:prstGeom prst="line">
            <a:avLst/>
          </a:prstGeom>
          <a:ln w="22225">
            <a:solidFill>
              <a:srgbClr val="263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05840" y="5486400"/>
            <a:ext cx="10058400" cy="0"/>
          </a:xfrm>
          <a:prstGeom prst="line">
            <a:avLst/>
          </a:prstGeom>
          <a:ln w="22225">
            <a:solidFill>
              <a:srgbClr val="263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7160" y="1143000"/>
            <a:ext cx="822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i="0">
                <a:solidFill>
                  <a:srgbClr val="68747F"/>
                </a:solidFill>
              </a:defRPr>
            </a:pPr>
            <a:r>
              <a:t>Visible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" y="5303520"/>
            <a:ext cx="914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i="0">
                <a:solidFill>
                  <a:srgbClr val="68747F"/>
                </a:solidFill>
              </a:defRPr>
            </a:pPr>
            <a:r>
              <a:t>Invisible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137160" y="2834639"/>
            <a:ext cx="10972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8747F"/>
                </a:solidFill>
              </a:defRPr>
            </a:pPr>
            <a:r>
              <a:t>Value Chain / Visibility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555955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i="0">
                <a:solidFill>
                  <a:srgbClr val="68747F"/>
                </a:solidFill>
              </a:defRPr>
            </a:pPr>
            <a:r>
              <a:t>Genesis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520440" y="1280160"/>
            <a:ext cx="0" cy="4206240"/>
          </a:xfrm>
          <a:prstGeom prst="line">
            <a:avLst/>
          </a:prstGeom>
          <a:ln w="12700">
            <a:solidFill>
              <a:srgbClr val="DFE4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66160" y="555955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i="0">
                <a:solidFill>
                  <a:srgbClr val="68747F"/>
                </a:solidFill>
              </a:defRPr>
            </a:pPr>
            <a:r>
              <a:t>Custom-Built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35040" y="1280160"/>
            <a:ext cx="0" cy="4206240"/>
          </a:xfrm>
          <a:prstGeom prst="line">
            <a:avLst/>
          </a:prstGeom>
          <a:ln w="12700">
            <a:solidFill>
              <a:srgbClr val="DFE4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80759" y="555955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i="0">
                <a:solidFill>
                  <a:srgbClr val="68747F"/>
                </a:solidFill>
              </a:defRPr>
            </a:pPr>
            <a:r>
              <a:t>Product (+ rental)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549640" y="1280160"/>
            <a:ext cx="0" cy="4206240"/>
          </a:xfrm>
          <a:prstGeom prst="line">
            <a:avLst/>
          </a:prstGeom>
          <a:ln w="12700">
            <a:solidFill>
              <a:srgbClr val="DFE4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595360" y="555955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i="0">
                <a:solidFill>
                  <a:srgbClr val="68747F"/>
                </a:solidFill>
              </a:defRPr>
            </a:pPr>
            <a:r>
              <a:t>Commodity (+ utility)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9436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i="0">
                <a:solidFill>
                  <a:srgbClr val="26303A"/>
                </a:solidFill>
              </a:defRPr>
            </a:pPr>
            <a:r>
              <a:t>Evolution →</a:t>
            </a:r>
          </a:p>
        </p:txBody>
      </p:sp>
      <p:sp>
        <p:nvSpPr>
          <p:cNvPr id="17" name="Oval 16"/>
          <p:cNvSpPr/>
          <p:nvPr/>
        </p:nvSpPr>
        <p:spPr>
          <a:xfrm>
            <a:off x="4443983" y="1702612"/>
            <a:ext cx="164592" cy="164592"/>
          </a:xfrm>
          <a:prstGeom prst="ellipse">
            <a:avLst/>
          </a:prstGeom>
          <a:solidFill>
            <a:srgbClr val="17766B"/>
          </a:solidFill>
          <a:ln>
            <a:solidFill>
              <a:srgbClr val="1776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36007" y="1647748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i="0">
                <a:solidFill>
                  <a:srgbClr val="26303A"/>
                </a:solidFill>
              </a:defRPr>
            </a:pPr>
            <a:r>
              <a:t>User Need</a:t>
            </a:r>
          </a:p>
        </p:txBody>
      </p:sp>
      <p:sp>
        <p:nvSpPr>
          <p:cNvPr id="19" name="Oval 18"/>
          <p:cNvSpPr/>
          <p:nvPr/>
        </p:nvSpPr>
        <p:spPr>
          <a:xfrm>
            <a:off x="3739896" y="3090672"/>
            <a:ext cx="164592" cy="164592"/>
          </a:xfrm>
          <a:prstGeom prst="ellipse">
            <a:avLst/>
          </a:prstGeom>
          <a:solidFill>
            <a:srgbClr val="17766B"/>
          </a:solidFill>
          <a:ln>
            <a:solidFill>
              <a:srgbClr val="1776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31920" y="3035808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i="0">
                <a:solidFill>
                  <a:srgbClr val="26303A"/>
                </a:solidFill>
              </a:defRPr>
            </a:pPr>
            <a:r>
              <a:t>Custom App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3822191" y="1784908"/>
            <a:ext cx="704088" cy="1388060"/>
          </a:xfrm>
          <a:prstGeom prst="line">
            <a:avLst/>
          </a:prstGeom>
          <a:ln w="1270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455664" y="3805732"/>
            <a:ext cx="164592" cy="164592"/>
          </a:xfrm>
          <a:prstGeom prst="ellipse">
            <a:avLst/>
          </a:prstGeom>
          <a:solidFill>
            <a:srgbClr val="17766B"/>
          </a:solidFill>
          <a:ln>
            <a:solidFill>
              <a:srgbClr val="1776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47688" y="3750868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i="0">
                <a:solidFill>
                  <a:srgbClr val="26303A"/>
                </a:solidFill>
              </a:defRPr>
            </a:pPr>
            <a:r>
              <a:t>Platform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822191" y="3172968"/>
            <a:ext cx="2715769" cy="715060"/>
          </a:xfrm>
          <a:prstGeom prst="line">
            <a:avLst/>
          </a:prstGeom>
          <a:ln w="1270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9473184" y="4773168"/>
            <a:ext cx="164592" cy="164592"/>
          </a:xfrm>
          <a:prstGeom prst="ellipse">
            <a:avLst/>
          </a:prstGeom>
          <a:solidFill>
            <a:srgbClr val="17766B"/>
          </a:solidFill>
          <a:ln>
            <a:solidFill>
              <a:srgbClr val="1776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65207" y="4718303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i="0">
                <a:solidFill>
                  <a:srgbClr val="26303A"/>
                </a:solidFill>
              </a:defRPr>
            </a:pPr>
            <a:r>
              <a:t>Compute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537960" y="3888028"/>
            <a:ext cx="3017520" cy="967436"/>
          </a:xfrm>
          <a:prstGeom prst="line">
            <a:avLst/>
          </a:prstGeom>
          <a:ln w="1270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i="1">
                <a:solidFill>
                  <a:srgbClr val="68747F"/>
                </a:solidFill>
              </a:defRPr>
            </a:pPr>
            <a:r>
              <a:t>Illustrative example only — replace the dots and labels with your own value chain components.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6303A"/>
                </a:solidFill>
              </a:defRPr>
            </a:pPr>
            <a:r>
              <a:t>McKinsey 7S —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8368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8747F"/>
                </a:solidFill>
              </a:defRPr>
            </a:pPr>
            <a:r>
              <a:t>Seven interdependent elements. Use as a lighter-weight cross-check alongside the six design dimensions.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5852160" y="1325880"/>
            <a:ext cx="0" cy="2331720"/>
          </a:xfrm>
          <a:prstGeom prst="line">
            <a:avLst/>
          </a:prstGeom>
          <a:ln w="1397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852160" y="2377440"/>
            <a:ext cx="2331719" cy="1280160"/>
          </a:xfrm>
          <a:prstGeom prst="line">
            <a:avLst/>
          </a:prstGeom>
          <a:ln w="1397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852160" y="3657600"/>
            <a:ext cx="2331719" cy="1280160"/>
          </a:xfrm>
          <a:prstGeom prst="line">
            <a:avLst/>
          </a:prstGeom>
          <a:ln w="1397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5852160" y="3657600"/>
            <a:ext cx="0" cy="2331720"/>
          </a:xfrm>
          <a:prstGeom prst="line">
            <a:avLst/>
          </a:prstGeom>
          <a:ln w="1397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3520440" y="3657600"/>
            <a:ext cx="2331720" cy="1280160"/>
          </a:xfrm>
          <a:prstGeom prst="line">
            <a:avLst/>
          </a:prstGeom>
          <a:ln w="1397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3520440" y="2377440"/>
            <a:ext cx="2331720" cy="1280160"/>
          </a:xfrm>
          <a:prstGeom prst="line">
            <a:avLst/>
          </a:prstGeom>
          <a:ln w="13970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937760" y="868680"/>
            <a:ext cx="1828800" cy="914400"/>
          </a:xfrm>
          <a:prstGeom prst="roundRect">
            <a:avLst>
              <a:gd name="adj" fmla="val 6000"/>
            </a:avLst>
          </a:prstGeom>
          <a:solidFill>
            <a:srgbClr val="E2E0F7"/>
          </a:solidFill>
          <a:ln w="19050">
            <a:solidFill>
              <a:srgbClr val="5A5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Strategy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9479" y="1920240"/>
            <a:ext cx="1828800" cy="914400"/>
          </a:xfrm>
          <a:prstGeom prst="roundRect">
            <a:avLst>
              <a:gd name="adj" fmla="val 6000"/>
            </a:avLst>
          </a:prstGeom>
          <a:solidFill>
            <a:srgbClr val="E2E0F7"/>
          </a:solidFill>
          <a:ln w="19050">
            <a:solidFill>
              <a:srgbClr val="5A5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Structure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9479" y="4480560"/>
            <a:ext cx="1828800" cy="914400"/>
          </a:xfrm>
          <a:prstGeom prst="roundRect">
            <a:avLst>
              <a:gd name="adj" fmla="val 6000"/>
            </a:avLst>
          </a:prstGeom>
          <a:solidFill>
            <a:srgbClr val="E2E0F7"/>
          </a:solidFill>
          <a:ln w="19050">
            <a:solidFill>
              <a:srgbClr val="5A5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Systems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37760" y="5532120"/>
            <a:ext cx="1828800" cy="914400"/>
          </a:xfrm>
          <a:prstGeom prst="roundRect">
            <a:avLst>
              <a:gd name="adj" fmla="val 6000"/>
            </a:avLst>
          </a:prstGeom>
          <a:solidFill>
            <a:srgbClr val="E2E0F7"/>
          </a:solidFill>
          <a:ln w="19050">
            <a:solidFill>
              <a:srgbClr val="5A5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Style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606040" y="4480560"/>
            <a:ext cx="1828800" cy="914400"/>
          </a:xfrm>
          <a:prstGeom prst="roundRect">
            <a:avLst>
              <a:gd name="adj" fmla="val 6000"/>
            </a:avLst>
          </a:prstGeom>
          <a:solidFill>
            <a:srgbClr val="E2E0F7"/>
          </a:solidFill>
          <a:ln w="19050">
            <a:solidFill>
              <a:srgbClr val="5A5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Staff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06040" y="1920240"/>
            <a:ext cx="1828800" cy="914400"/>
          </a:xfrm>
          <a:prstGeom prst="roundRect">
            <a:avLst>
              <a:gd name="adj" fmla="val 6000"/>
            </a:avLst>
          </a:prstGeom>
          <a:solidFill>
            <a:srgbClr val="E2E0F7"/>
          </a:solidFill>
          <a:ln w="19050">
            <a:solidFill>
              <a:srgbClr val="5A54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Skills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46320" y="3154680"/>
            <a:ext cx="2011680" cy="1005840"/>
          </a:xfrm>
          <a:prstGeom prst="roundRect">
            <a:avLst>
              <a:gd name="adj" fmla="val 6000"/>
            </a:avLst>
          </a:prstGeom>
          <a:solidFill>
            <a:srgbClr val="FDECEA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300" b="1">
                <a:solidFill>
                  <a:srgbClr val="26303A"/>
                </a:solidFill>
              </a:defRPr>
            </a:pPr>
            <a:r>
              <a:t>Shared Values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