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43891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600" b="1">
                <a:solidFill>
                  <a:srgbClr val="26303A"/>
                </a:solidFill>
                <a:latin typeface="Aptos"/>
              </a:rPr>
              <a:t>Operating Model Canvas — POLISM Workshop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13232"/>
            <a:ext cx="11247120" cy="31089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150" b="0">
                <a:solidFill>
                  <a:srgbClr val="677582"/>
                </a:solidFill>
                <a:latin typeface="Aptos"/>
              </a:rPr>
              <a:t>Capture the operations and organisation required to deliver the value proposition to the customer or beneficiary.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3504" y="1225296"/>
            <a:ext cx="4311396" cy="1115568"/>
          </a:xfrm>
          <a:prstGeom prst="rect">
            <a:avLst/>
          </a:prstGeom>
          <a:solidFill>
            <a:srgbClr val="EBF7EF"/>
          </a:solidFill>
          <a:ln w="20320">
            <a:solidFill>
              <a:srgbClr val="4C9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1481328"/>
            <a:ext cx="438912" cy="79552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300" b="1">
                <a:solidFill>
                  <a:srgbClr val="4C9F6B"/>
                </a:solidFill>
                <a:latin typeface="Aptos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1872" y="1426464"/>
            <a:ext cx="3470148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150" b="1">
                <a:solidFill>
                  <a:srgbClr val="4C9F6B"/>
                </a:solidFill>
                <a:latin typeface="Aptos"/>
              </a:rPr>
              <a:t>SUPPLIERS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1872" y="1728216"/>
            <a:ext cx="3470148" cy="5486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77582"/>
                </a:solidFill>
                <a:latin typeface="Aptos"/>
              </a:rPr>
              <a:t>Inputs, providers and supplier relationships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4628" y="1225296"/>
            <a:ext cx="4311396" cy="1115568"/>
          </a:xfrm>
          <a:prstGeom prst="rect">
            <a:avLst/>
          </a:prstGeom>
          <a:solidFill>
            <a:srgbClr val="FDEFF4"/>
          </a:solidFill>
          <a:ln w="20320">
            <a:solidFill>
              <a:srgbClr val="D657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189220" y="1481328"/>
            <a:ext cx="438912" cy="79552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300" b="1">
                <a:solidFill>
                  <a:srgbClr val="D65783"/>
                </a:solidFill>
                <a:latin typeface="Aptos"/>
              </a:rPr>
              <a:t>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2996" y="1426464"/>
            <a:ext cx="3470148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150" b="1">
                <a:solidFill>
                  <a:srgbClr val="D65783"/>
                </a:solidFill>
                <a:latin typeface="Aptos"/>
              </a:rPr>
              <a:t>LOCATIONS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82996" y="1728216"/>
            <a:ext cx="3470148" cy="5486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77582"/>
                </a:solidFill>
                <a:latin typeface="Aptos"/>
              </a:rPr>
              <a:t>Places, buildings and assets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3504" y="2414016"/>
            <a:ext cx="7498079" cy="1353312"/>
          </a:xfrm>
          <a:prstGeom prst="rect">
            <a:avLst/>
          </a:prstGeom>
          <a:solidFill>
            <a:srgbClr val="FFFFFF"/>
          </a:solidFill>
          <a:ln w="20320">
            <a:solidFill>
              <a:srgbClr val="2630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2633472"/>
            <a:ext cx="438912" cy="777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D9534F"/>
                </a:solidFill>
                <a:latin typeface="Aptos"/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43584" y="2578608"/>
            <a:ext cx="2240280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050" b="1">
                <a:solidFill>
                  <a:srgbClr val="D9534F"/>
                </a:solidFill>
                <a:latin typeface="Aptos"/>
              </a:rPr>
              <a:t>VALUE DELIVERY CHAIN(S)</a:t>
            </a:r>
          </a:p>
        </p:txBody>
      </p:sp>
      <p:sp>
        <p:nvSpPr>
          <p:cNvPr id="15" name="Chevron 14"/>
          <p:cNvSpPr/>
          <p:nvPr/>
        </p:nvSpPr>
        <p:spPr>
          <a:xfrm>
            <a:off x="1325880" y="2944368"/>
            <a:ext cx="841248" cy="384048"/>
          </a:xfrm>
          <a:prstGeom prst="chevron">
            <a:avLst/>
          </a:prstGeom>
          <a:solidFill>
            <a:srgbClr val="D0E4F1"/>
          </a:solidFill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Chevron 15"/>
          <p:cNvSpPr/>
          <p:nvPr/>
        </p:nvSpPr>
        <p:spPr>
          <a:xfrm>
            <a:off x="2039112" y="2944368"/>
            <a:ext cx="841248" cy="384048"/>
          </a:xfrm>
          <a:prstGeom prst="chevron">
            <a:avLst/>
          </a:prstGeom>
          <a:solidFill>
            <a:srgbClr val="E1EDF5"/>
          </a:solidFill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2752344" y="2944368"/>
            <a:ext cx="841248" cy="384048"/>
          </a:xfrm>
          <a:prstGeom prst="chevron">
            <a:avLst/>
          </a:prstGeom>
          <a:solidFill>
            <a:srgbClr val="EFF4F7"/>
          </a:solidFill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Chevron 17"/>
          <p:cNvSpPr/>
          <p:nvPr/>
        </p:nvSpPr>
        <p:spPr>
          <a:xfrm>
            <a:off x="3465576" y="2944368"/>
            <a:ext cx="841248" cy="384048"/>
          </a:xfrm>
          <a:prstGeom prst="chevron">
            <a:avLst/>
          </a:prstGeom>
          <a:solidFill>
            <a:srgbClr val="F6F8F9"/>
          </a:solidFill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01583" y="2414016"/>
            <a:ext cx="1234440" cy="1353312"/>
          </a:xfrm>
          <a:prstGeom prst="rect">
            <a:avLst/>
          </a:prstGeom>
          <a:solidFill>
            <a:srgbClr val="FDECEA"/>
          </a:solidFill>
          <a:ln w="20320">
            <a:solidFill>
              <a:srgbClr val="D953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93024" y="2670048"/>
            <a:ext cx="1051560" cy="60350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26303A"/>
                </a:solidFill>
                <a:latin typeface="Aptos"/>
              </a:rPr>
              <a:t>VALUE
PROPOSITION(S)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3504" y="3840480"/>
            <a:ext cx="4311396" cy="1078992"/>
          </a:xfrm>
          <a:prstGeom prst="rect">
            <a:avLst/>
          </a:prstGeom>
          <a:solidFill>
            <a:srgbClr val="EDF5FB"/>
          </a:solidFill>
          <a:ln w="20320">
            <a:solidFill>
              <a:srgbClr val="3F7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4096512"/>
            <a:ext cx="438912" cy="75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300" b="1">
                <a:solidFill>
                  <a:srgbClr val="3F78A8"/>
                </a:solidFill>
                <a:latin typeface="Aptos"/>
              </a:rPr>
              <a:t>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61872" y="4041648"/>
            <a:ext cx="3470148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150" b="1">
                <a:solidFill>
                  <a:srgbClr val="3F78A8"/>
                </a:solidFill>
                <a:latin typeface="Aptos"/>
              </a:rPr>
              <a:t>ORGANISATION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1872" y="4343400"/>
            <a:ext cx="3470148" cy="512063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77582"/>
                </a:solidFill>
                <a:latin typeface="Aptos"/>
              </a:rPr>
              <a:t>People, roles and structure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4628" y="3840480"/>
            <a:ext cx="4311396" cy="1078992"/>
          </a:xfrm>
          <a:prstGeom prst="rect">
            <a:avLst/>
          </a:prstGeom>
          <a:solidFill>
            <a:srgbClr val="EAF7FA"/>
          </a:solidFill>
          <a:ln w="20320">
            <a:solidFill>
              <a:srgbClr val="42A6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189220" y="4096512"/>
            <a:ext cx="438912" cy="7589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300" b="1">
                <a:solidFill>
                  <a:srgbClr val="42A6BC"/>
                </a:solidFill>
                <a:latin typeface="Aptos"/>
              </a:rPr>
              <a:t>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82996" y="4041648"/>
            <a:ext cx="3470148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150" b="1">
                <a:solidFill>
                  <a:srgbClr val="42A6BC"/>
                </a:solidFill>
                <a:latin typeface="Aptos"/>
              </a:rPr>
              <a:t>INFORMATION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82996" y="4343400"/>
            <a:ext cx="3470148" cy="512063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77582"/>
                </a:solidFill>
                <a:latin typeface="Aptos"/>
              </a:rPr>
              <a:t>Information systems and data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03504" y="4919472"/>
            <a:ext cx="8732520" cy="850392"/>
          </a:xfrm>
          <a:prstGeom prst="rect">
            <a:avLst/>
          </a:prstGeom>
          <a:solidFill>
            <a:srgbClr val="F4F6F7"/>
          </a:solidFill>
          <a:ln w="20320">
            <a:solidFill>
              <a:srgbClr val="7379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68096" y="5175504"/>
            <a:ext cx="438912" cy="53035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300" b="1">
                <a:solidFill>
                  <a:srgbClr val="737980"/>
                </a:solidFill>
                <a:latin typeface="Aptos"/>
              </a:rPr>
              <a:t>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61872" y="5120640"/>
            <a:ext cx="7891272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150" b="1">
                <a:solidFill>
                  <a:srgbClr val="737980"/>
                </a:solidFill>
                <a:latin typeface="Aptos"/>
              </a:rPr>
              <a:t>MANAGEMENT SYSTEMS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61872" y="5422392"/>
            <a:ext cx="7891272" cy="2834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677582"/>
                </a:solidFill>
                <a:latin typeface="Aptos"/>
              </a:rPr>
              <a:t>Planning · budgeting · performance · risk · improvement · people management</a:t>
            </a:r>
          </a:p>
        </p:txBody>
      </p:sp>
      <p:sp>
        <p:nvSpPr>
          <p:cNvPr id="33" name="Oval 32"/>
          <p:cNvSpPr/>
          <p:nvPr/>
        </p:nvSpPr>
        <p:spPr>
          <a:xfrm>
            <a:off x="10241280" y="2450592"/>
            <a:ext cx="1572768" cy="1572768"/>
          </a:xfrm>
          <a:prstGeom prst="ellipse">
            <a:avLst/>
          </a:prstGeom>
          <a:solidFill>
            <a:srgbClr val="EAF7FA"/>
          </a:solidFill>
          <a:ln w="22860">
            <a:solidFill>
              <a:srgbClr val="42A6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9336024" y="3090672"/>
            <a:ext cx="905256" cy="0"/>
          </a:xfrm>
          <a:prstGeom prst="line">
            <a:avLst/>
          </a:prstGeom>
          <a:ln w="19050">
            <a:solidFill>
              <a:srgbClr val="2630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10826496" y="2688336"/>
            <a:ext cx="274320" cy="274320"/>
          </a:xfrm>
          <a:prstGeom prst="ellipse">
            <a:avLst/>
          </a:prstGeom>
          <a:solidFill>
            <a:srgbClr val="FFFFFF"/>
          </a:solidFill>
          <a:ln w="15240">
            <a:solidFill>
              <a:srgbClr val="42A6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424160" y="3081528"/>
            <a:ext cx="1207008" cy="56692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919" b="1">
                <a:solidFill>
                  <a:srgbClr val="275F75"/>
                </a:solidFill>
                <a:latin typeface="Aptos"/>
              </a:rPr>
              <a:t>CUSTOMER /
BENEFICIARY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7200" y="6163056"/>
            <a:ext cx="11247120" cy="25603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850" b="0">
                <a:solidFill>
                  <a:srgbClr val="677582"/>
                </a:solidFill>
                <a:latin typeface="Aptos"/>
              </a:rPr>
              <a:t>Framework source: Operating Model Canvas — Andrew Campbell, Mikel Gutierrez and Mark Lancelott (2017).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182880"/>
            <a:ext cx="11430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26303A"/>
                </a:solidFill>
              </a:defRPr>
            </a:pPr>
            <a:r>
              <a:t>Value Stream Map —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658368"/>
            <a:ext cx="11430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8747F"/>
                </a:solidFill>
              </a:defRPr>
            </a:pPr>
            <a:r>
              <a:t>Trace one value stream end to end. Record the capability, time, and handoff pain at every stage.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" y="2377440"/>
            <a:ext cx="1737360" cy="1005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6874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200" b="1">
                <a:solidFill>
                  <a:srgbClr val="26303A"/>
                </a:solidFill>
              </a:defRPr>
            </a:pPr>
            <a:r>
              <a:t>Trigger</a:t>
            </a:r>
          </a:p>
          <a:p>
            <a:pPr algn="ctr">
              <a:defRPr sz="1050" b="0">
                <a:solidFill>
                  <a:srgbClr val="68747F"/>
                </a:solidFill>
              </a:defRPr>
            </a:pPr>
            <a:r>
              <a:t>What starts this?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86000" y="2377440"/>
            <a:ext cx="1874519" cy="1005840"/>
          </a:xfrm>
          <a:prstGeom prst="roundRect">
            <a:avLst>
              <a:gd name="adj" fmla="val 6000"/>
            </a:avLst>
          </a:prstGeom>
          <a:solidFill>
            <a:srgbClr val="ECEAFB"/>
          </a:solidFill>
          <a:ln w="19050">
            <a:solidFill>
              <a:srgbClr val="6C63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200" b="1">
                <a:solidFill>
                  <a:srgbClr val="26303A"/>
                </a:solidFill>
              </a:defRPr>
            </a:pPr>
            <a:r>
              <a:t>Stage 1</a:t>
            </a:r>
          </a:p>
          <a:p>
            <a:pPr algn="ctr">
              <a:defRPr sz="1050" b="0">
                <a:solidFill>
                  <a:srgbClr val="68747F"/>
                </a:solidFill>
              </a:defRPr>
            </a:pPr>
            <a:r>
              <a:t>Capability used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43400" y="2377440"/>
            <a:ext cx="1874519" cy="1005840"/>
          </a:xfrm>
          <a:prstGeom prst="roundRect">
            <a:avLst>
              <a:gd name="adj" fmla="val 6000"/>
            </a:avLst>
          </a:prstGeom>
          <a:solidFill>
            <a:srgbClr val="ECEAFB"/>
          </a:solidFill>
          <a:ln w="19050">
            <a:solidFill>
              <a:srgbClr val="6C63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200" b="1">
                <a:solidFill>
                  <a:srgbClr val="26303A"/>
                </a:solidFill>
              </a:defRPr>
            </a:pPr>
            <a:r>
              <a:t>Stage 2</a:t>
            </a:r>
          </a:p>
          <a:p>
            <a:pPr algn="ctr">
              <a:defRPr sz="1050" b="0">
                <a:solidFill>
                  <a:srgbClr val="68747F"/>
                </a:solidFill>
              </a:defRPr>
            </a:pPr>
            <a:r>
              <a:t>Capability used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2377440"/>
            <a:ext cx="1874519" cy="1005840"/>
          </a:xfrm>
          <a:prstGeom prst="roundRect">
            <a:avLst>
              <a:gd name="adj" fmla="val 6000"/>
            </a:avLst>
          </a:prstGeom>
          <a:solidFill>
            <a:srgbClr val="ECEAFB"/>
          </a:solidFill>
          <a:ln w="19050">
            <a:solidFill>
              <a:srgbClr val="6C63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200" b="1">
                <a:solidFill>
                  <a:srgbClr val="26303A"/>
                </a:solidFill>
              </a:defRPr>
            </a:pPr>
            <a:r>
              <a:t>Stage 3</a:t>
            </a:r>
          </a:p>
          <a:p>
            <a:pPr algn="ctr">
              <a:defRPr sz="1050" b="0">
                <a:solidFill>
                  <a:srgbClr val="68747F"/>
                </a:solidFill>
              </a:defRPr>
            </a:pPr>
            <a:r>
              <a:t>Capability used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58200" y="2377440"/>
            <a:ext cx="1874519" cy="1005840"/>
          </a:xfrm>
          <a:prstGeom prst="roundRect">
            <a:avLst>
              <a:gd name="adj" fmla="val 6000"/>
            </a:avLst>
          </a:prstGeom>
          <a:solidFill>
            <a:srgbClr val="ECEAFB"/>
          </a:solidFill>
          <a:ln w="19050">
            <a:solidFill>
              <a:srgbClr val="6C63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200" b="1">
                <a:solidFill>
                  <a:srgbClr val="26303A"/>
                </a:solidFill>
              </a:defRPr>
            </a:pPr>
            <a:r>
              <a:t>Stage 4</a:t>
            </a:r>
          </a:p>
          <a:p>
            <a:pPr algn="ctr">
              <a:defRPr sz="1050" b="0">
                <a:solidFill>
                  <a:srgbClr val="68747F"/>
                </a:solidFill>
              </a:defRPr>
            </a:pPr>
            <a:r>
              <a:t>Capability used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515600" y="2377440"/>
            <a:ext cx="1737360" cy="1005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2E9E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200" b="1">
                <a:solidFill>
                  <a:srgbClr val="26303A"/>
                </a:solidFill>
              </a:defRPr>
            </a:pPr>
            <a:r>
              <a:t>Outcome</a:t>
            </a:r>
          </a:p>
          <a:p>
            <a:pPr algn="ctr">
              <a:defRPr sz="1050" b="0">
                <a:solidFill>
                  <a:srgbClr val="68747F"/>
                </a:solidFill>
              </a:defRPr>
            </a:pPr>
            <a:r>
              <a:t>Value delivered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103120" y="2880360"/>
            <a:ext cx="182880" cy="0"/>
          </a:xfrm>
          <a:prstGeom prst="line">
            <a:avLst/>
          </a:prstGeom>
          <a:ln w="15875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4160520" y="2880360"/>
            <a:ext cx="182880" cy="0"/>
          </a:xfrm>
          <a:prstGeom prst="line">
            <a:avLst/>
          </a:prstGeom>
          <a:ln w="15875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217920" y="2880360"/>
            <a:ext cx="182880" cy="0"/>
          </a:xfrm>
          <a:prstGeom prst="line">
            <a:avLst/>
          </a:prstGeom>
          <a:ln w="15875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8275320" y="2880360"/>
            <a:ext cx="182880" cy="0"/>
          </a:xfrm>
          <a:prstGeom prst="line">
            <a:avLst/>
          </a:prstGeom>
          <a:ln w="15875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0332720" y="2880360"/>
            <a:ext cx="182880" cy="0"/>
          </a:xfrm>
          <a:prstGeom prst="line">
            <a:avLst/>
          </a:prstGeom>
          <a:ln w="15875">
            <a:solidFill>
              <a:srgbClr val="687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2286000" y="3657600"/>
            <a:ext cx="1874519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DF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050" b="0">
                <a:solidFill>
                  <a:srgbClr val="26303A"/>
                </a:solidFill>
              </a:defRPr>
            </a:pPr>
            <a:r>
              <a:t>Time / Handoff</a:t>
            </a:r>
          </a:p>
          <a:p>
            <a:pPr algn="ctr">
              <a:defRPr sz="1050" b="0">
                <a:solidFill>
                  <a:srgbClr val="68747F"/>
                </a:solidFill>
              </a:defRPr>
            </a:pPr>
            <a:r>
              <a:t>Lead time, wait time, delay, risk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3657600"/>
            <a:ext cx="1874519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DF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050" b="0">
                <a:solidFill>
                  <a:srgbClr val="26303A"/>
                </a:solidFill>
              </a:defRPr>
            </a:pPr>
            <a:r>
              <a:t>Time / Handoff</a:t>
            </a:r>
          </a:p>
          <a:p>
            <a:pPr algn="ctr">
              <a:defRPr sz="1050" b="0">
                <a:solidFill>
                  <a:srgbClr val="68747F"/>
                </a:solidFill>
              </a:defRPr>
            </a:pPr>
            <a:r>
              <a:t>Lead time, wait time, delay, risk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0" y="3657600"/>
            <a:ext cx="1874519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DF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050" b="0">
                <a:solidFill>
                  <a:srgbClr val="26303A"/>
                </a:solidFill>
              </a:defRPr>
            </a:pPr>
            <a:r>
              <a:t>Time / Handoff</a:t>
            </a:r>
          </a:p>
          <a:p>
            <a:pPr algn="ctr">
              <a:defRPr sz="1050" b="0">
                <a:solidFill>
                  <a:srgbClr val="68747F"/>
                </a:solidFill>
              </a:defRPr>
            </a:pPr>
            <a:r>
              <a:t>Lead time, wait time, delay, risk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458200" y="3657600"/>
            <a:ext cx="1874519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DF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>
              <a:defRPr sz="1050" b="0">
                <a:solidFill>
                  <a:srgbClr val="26303A"/>
                </a:solidFill>
              </a:defRPr>
            </a:pPr>
            <a:r>
              <a:t>Time / Handoff</a:t>
            </a:r>
          </a:p>
          <a:p>
            <a:pPr algn="ctr">
              <a:defRPr sz="1050" b="0">
                <a:solidFill>
                  <a:srgbClr val="68747F"/>
                </a:solidFill>
              </a:defRPr>
            </a:pPr>
            <a:r>
              <a:t>Lead time, wait time, delay, risk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" y="5303520"/>
            <a:ext cx="11430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i="1">
                <a:solidFill>
                  <a:srgbClr val="68747F"/>
                </a:solidFill>
              </a:defRPr>
            </a:pPr>
            <a:r>
              <a:t>Measure the whole flow from trigger to outcome, not each stage in isolation — a value stream where every stage hits its target and the overall flow is still slow has a measurement problem, not just a process problem.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